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56" r:id="rId2"/>
    <p:sldId id="260" r:id="rId3"/>
    <p:sldId id="270" r:id="rId4"/>
    <p:sldId id="271" r:id="rId5"/>
    <p:sldId id="272" r:id="rId6"/>
    <p:sldId id="273" r:id="rId7"/>
    <p:sldId id="295" r:id="rId8"/>
    <p:sldId id="275" r:id="rId9"/>
    <p:sldId id="296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0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7" r:id="rId29"/>
    <p:sldId id="268" r:id="rId30"/>
  </p:sldIdLst>
  <p:sldSz cx="9144000" cy="6858000" type="screen4x3"/>
  <p:notesSz cx="6858000" cy="9144000"/>
  <p:embeddedFontLst>
    <p:embeddedFont>
      <p:font typeface="SF Pro Display" charset="0"/>
      <p:regular r:id="rId32"/>
      <p:bold r:id="rId33"/>
    </p:embeddedFont>
    <p:embeddedFont>
      <p:font typeface="나눔스퀘어 ExtraBold" pitchFamily="50" charset="-127"/>
      <p:bold r:id="rId34"/>
    </p:embeddedFont>
    <p:embeddedFont>
      <p:font typeface="나눔바른고딕" pitchFamily="50" charset="-127"/>
      <p:regular r:id="rId35"/>
      <p:bold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나눔스퀘어 Bold" pitchFamily="50" charset="-127"/>
      <p:bold r:id="rId41"/>
    </p:embeddedFont>
    <p:embeddedFont>
      <p:font typeface="나눔고딕 ExtraBold" pitchFamily="50" charset="-127"/>
      <p:bold r:id="rId42"/>
    </p:embeddedFont>
    <p:embeddedFont>
      <p:font typeface="맑은 고딕" pitchFamily="50" charset="-127"/>
      <p:regular r:id="rId43"/>
      <p:bold r:id="rId44"/>
    </p:embeddedFont>
    <p:embeddedFont>
      <p:font typeface="나눔스퀘어" pitchFamily="50" charset="-127"/>
      <p:regular r:id="rId45"/>
    </p:embeddedFont>
    <p:embeddedFont>
      <p:font typeface="나눔스퀘어라운드 ExtraBold" pitchFamily="50" charset="-127"/>
      <p:bold r:id="rId46"/>
    </p:embeddedFont>
    <p:embeddedFont>
      <p:font typeface="Calibri Light" pitchFamily="34" charset="0"/>
      <p:regular r:id="rId47"/>
      <p:italic r:id="rId48"/>
    </p:embeddedFont>
    <p:embeddedFont>
      <p:font typeface="나눔고딕" pitchFamily="50" charset="-127"/>
      <p:regular r:id="rId49"/>
      <p:bold r:id="rId50"/>
    </p:embeddedFont>
    <p:embeddedFont>
      <p:font typeface="Verdana" pitchFamily="34" charset="0"/>
      <p:regular r:id="rId51"/>
      <p:bold r:id="rId52"/>
      <p:italic r:id="rId53"/>
      <p:boldItalic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BFF"/>
    <a:srgbClr val="ED1730"/>
    <a:srgbClr val="042A54"/>
    <a:srgbClr val="FFFFFF"/>
    <a:srgbClr val="063E7B"/>
    <a:srgbClr val="F03E53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552" autoAdjust="0"/>
  </p:normalViewPr>
  <p:slideViewPr>
    <p:cSldViewPr snapToGrid="0">
      <p:cViewPr>
        <p:scale>
          <a:sx n="86" d="100"/>
          <a:sy n="86" d="100"/>
        </p:scale>
        <p:origin x="-1339" y="2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15EFB-A441-44DB-BB92-DD6C92631467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D3EC1-29AB-41D7-9BC8-455544E59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5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44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Bootstrap-</a:t>
            </a:r>
            <a:r>
              <a:rPr lang="ko-KR" altLang="en-US" dirty="0"/>
              <a:t>전반적인 웹 프론트 엔드를 만들기 위한 </a:t>
            </a:r>
            <a:r>
              <a:rPr lang="en-US" altLang="ko-KR" dirty="0"/>
              <a:t>Front-end Framework</a:t>
            </a:r>
            <a:endParaRPr lang="ko-KR" altLang="en-US" dirty="0"/>
          </a:p>
          <a:p>
            <a:r>
              <a:rPr lang="en-US" altLang="ko-KR" dirty="0"/>
              <a:t>Python </a:t>
            </a:r>
            <a:r>
              <a:rPr lang="en-US" altLang="ko-KR" dirty="0" err="1"/>
              <a:t>django</a:t>
            </a:r>
            <a:r>
              <a:rPr lang="en-US" altLang="ko-KR" dirty="0"/>
              <a:t>- Python</a:t>
            </a:r>
            <a:r>
              <a:rPr lang="ko-KR" altLang="en-US" dirty="0"/>
              <a:t>으로 </a:t>
            </a:r>
            <a:r>
              <a:rPr lang="en-US" altLang="ko-KR" dirty="0"/>
              <a:t>MVC(MTV) </a:t>
            </a:r>
            <a:r>
              <a:rPr lang="ko-KR" altLang="en-US" dirty="0"/>
              <a:t>기반 웹 서비스를 제공할 수 있는 </a:t>
            </a:r>
            <a:r>
              <a:rPr lang="en-US" altLang="ko-KR" dirty="0"/>
              <a:t>Django Framework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 </a:t>
            </a:r>
            <a:r>
              <a:rPr lang="ko-KR" altLang="en-US" dirty="0"/>
              <a:t>전체 서버의 데이터를 효율적으로 처리하기 위한 </a:t>
            </a:r>
            <a:r>
              <a:rPr lang="en-US" altLang="ko-KR" dirty="0"/>
              <a:t>Database system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긴급 유기동물 </a:t>
            </a:r>
            <a:r>
              <a:rPr lang="en-US" altLang="ko-KR" dirty="0"/>
              <a:t>API( </a:t>
            </a:r>
            <a:r>
              <a:rPr lang="ko-KR" altLang="en-US" dirty="0"/>
              <a:t>지자체 제공 및 오픈소스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밖에 다량의 메시지를 빠르게 처리하며 대량의 네트워크 요청을 처리하기 위한 </a:t>
            </a:r>
            <a:r>
              <a:rPr lang="en-US" altLang="ko-KR" dirty="0" err="1"/>
              <a:t>Gevent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대량의 데이터를 </a:t>
            </a:r>
            <a:r>
              <a:rPr lang="en-US" altLang="ko-KR" dirty="0"/>
              <a:t>Python</a:t>
            </a:r>
            <a:r>
              <a:rPr lang="ko-KR" altLang="en-US" dirty="0"/>
              <a:t>에서 빠르게 처리하여 후에 </a:t>
            </a: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등에 사용되는 </a:t>
            </a:r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/>
              <a:t>Pandas </a:t>
            </a:r>
            <a:r>
              <a:rPr lang="ko-KR" altLang="en-US" dirty="0"/>
              <a:t>등의 라이브러리가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2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53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펫시장은</a:t>
            </a:r>
            <a:r>
              <a:rPr lang="ko-KR" altLang="en-US" dirty="0"/>
              <a:t> 매해 커지고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0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5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네이버카페의 경우는 커뮤니티 및 정보공유 중심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이벤트성 </a:t>
            </a:r>
            <a:r>
              <a:rPr lang="ko-KR" altLang="en-US" dirty="0" err="1"/>
              <a:t>공동구매이었으나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우리의 </a:t>
            </a:r>
            <a:r>
              <a:rPr lang="en-US" altLang="ko-KR" dirty="0"/>
              <a:t>ecommerce</a:t>
            </a:r>
            <a:r>
              <a:rPr lang="ko-KR" altLang="en-US" dirty="0"/>
              <a:t>는 커뮤니티를 통한 맞춤형 쇼핑 및 부가적 정보제공이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1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Team</a:t>
            </a:r>
            <a:r>
              <a:rPr lang="en-US" altLang="ko-KR" baseline="0" dirty="0" smtClean="0"/>
              <a:t> 2</a:t>
            </a:r>
            <a:r>
              <a:rPr lang="ko-KR" altLang="en-US" baseline="0" dirty="0" smtClean="0"/>
              <a:t>의 프로젝트는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웹에서 구현되는  </a:t>
            </a:r>
            <a:r>
              <a:rPr lang="en-US" altLang="ko-KR" baseline="0" dirty="0" smtClean="0"/>
              <a:t>E-commerce Platform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Frontend System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을 활용한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으로 나뉘어지며</a:t>
            </a:r>
            <a:r>
              <a:rPr lang="en-US" altLang="ko-KR" baseline="0" dirty="0" smtClean="0"/>
              <a:t>, DBMS</a:t>
            </a:r>
            <a:r>
              <a:rPr lang="ko-KR" altLang="en-US" baseline="0" dirty="0" smtClean="0"/>
              <a:t>에서 필요한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호출하여 사용할 것이다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이에 대한 운영을 원활하게 하기 위해 아마존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웹 서비스로 대표되는 </a:t>
            </a:r>
            <a:r>
              <a:rPr lang="ko-KR" altLang="en-US" baseline="0" dirty="0" err="1" smtClean="0"/>
              <a:t>호스팅을</a:t>
            </a:r>
            <a:r>
              <a:rPr lang="ko-KR" altLang="en-US" baseline="0" dirty="0" smtClean="0"/>
              <a:t> 이용한다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9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-friends.co.kr/#/main/tab/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rakle.mk.co.kr/view.php?year=2020&amp;no=433586" TargetMode="External"/><Relationship Id="rId5" Type="http://schemas.openxmlformats.org/officeDocument/2006/relationships/hyperlink" Target="https://www.animal.go.kr/front/awtis/public/publicList.do?menuNo=1000000055" TargetMode="External"/><Relationship Id="rId4" Type="http://schemas.openxmlformats.org/officeDocument/2006/relationships/hyperlink" Target="https://www.mysql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ADDC411-8008-447C-BC89-3BCA11DA26E0}"/>
              </a:ext>
            </a:extLst>
          </p:cNvPr>
          <p:cNvSpPr/>
          <p:nvPr/>
        </p:nvSpPr>
        <p:spPr>
          <a:xfrm>
            <a:off x="1746301" y="1118491"/>
            <a:ext cx="6079375" cy="3027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og cat pet circle round cartoon logo vector icon | Premium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27" y="2244115"/>
            <a:ext cx="1901571" cy="19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4903F42-46C7-4A05-AD7B-435CACF4CEFD}"/>
              </a:ext>
            </a:extLst>
          </p:cNvPr>
          <p:cNvSpPr/>
          <p:nvPr/>
        </p:nvSpPr>
        <p:spPr>
          <a:xfrm>
            <a:off x="4226455" y="2921592"/>
            <a:ext cx="3599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Pet-Ecommerce Service With  Big Data &amp; Integration</a:t>
            </a:r>
            <a:endParaRPr lang="ko-KR" altLang="en-US" sz="2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E5B4CB7-BF0B-4794-A2EC-65655F11DC0C}"/>
              </a:ext>
            </a:extLst>
          </p:cNvPr>
          <p:cNvSpPr txBox="1"/>
          <p:nvPr/>
        </p:nvSpPr>
        <p:spPr>
          <a:xfrm>
            <a:off x="2251512" y="1118491"/>
            <a:ext cx="5068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rgbClr val="FFC000"/>
                </a:solidFill>
                <a:latin typeface="나눔스퀘어라운드 ExtraBold" pitchFamily="50" charset="-127"/>
                <a:ea typeface="나눔스퀘어라운드 ExtraBold" pitchFamily="50" charset="-127"/>
                <a:cs typeface="Aharoni" panose="020B0604020202020204" pitchFamily="2" charset="-79"/>
              </a:rPr>
              <a:t>P</a:t>
            </a:r>
            <a:r>
              <a:rPr lang="en-US" altLang="ko-KR" sz="9600" dirty="0" err="1" smtClean="0">
                <a:solidFill>
                  <a:srgbClr val="FFC000"/>
                </a:solidFill>
                <a:latin typeface="나눔스퀘어라운드 ExtraBold" pitchFamily="50" charset="-127"/>
                <a:ea typeface="나눔스퀘어라운드 ExtraBold" pitchFamily="50" charset="-127"/>
                <a:cs typeface="Aharoni" panose="020B0604020202020204" pitchFamily="2" charset="-79"/>
              </a:rPr>
              <a:t>etkage</a:t>
            </a:r>
            <a:endParaRPr lang="ko-KR" altLang="en-US" sz="9600" dirty="0">
              <a:solidFill>
                <a:srgbClr val="FFC000"/>
              </a:solidFill>
              <a:latin typeface="나눔스퀘어라운드 ExtraBold" pitchFamily="50" charset="-127"/>
              <a:ea typeface="나눔스퀘어라운드 ExtraBold" pitchFamily="50" charset="-127"/>
              <a:cs typeface="Aharoni" panose="020B0604020202020204" pitchFamily="2" charset="-79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14934" y="4440996"/>
            <a:ext cx="457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2#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김소희 김준형  김태경 안영민 한승희</a:t>
            </a:r>
          </a:p>
        </p:txBody>
      </p: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4814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input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342972" y="1288600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INPUT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4" y="3719074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3" y="561850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697" y="2952298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1037">
            <a:extLst>
              <a:ext uri="{FF2B5EF4-FFF2-40B4-BE49-F238E27FC236}">
                <a16:creationId xmlns:a16="http://schemas.microsoft.com/office/drawing/2014/main" xmlns="" id="{4CDC686E-61D5-4936-87CD-BE51A0D5CCE5}"/>
              </a:ext>
            </a:extLst>
          </p:cNvPr>
          <p:cNvCxnSpPr>
            <a:cxnSpLocks/>
          </p:cNvCxnSpPr>
          <p:nvPr/>
        </p:nvCxnSpPr>
        <p:spPr>
          <a:xfrm>
            <a:off x="3948111" y="2038136"/>
            <a:ext cx="1470195" cy="1390864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2270697" y="4871853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30324" y="2787672"/>
            <a:ext cx="3341301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Requirement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Description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Platform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information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5279" y="694748"/>
            <a:ext cx="13147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input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5527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791" y="1497151"/>
            <a:ext cx="390895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Requirement description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1" y="1220152"/>
            <a:ext cx="373542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 information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27639" y="2311685"/>
            <a:ext cx="3266959" cy="3472666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분산되어 있는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반려동물 시스템의 통일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용품 판매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분양 등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소비자의 요구들을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만족하는 다양한 서비스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40537" y="2311685"/>
            <a:ext cx="3266959" cy="3472666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웹 어플리케이션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파이썬 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Django, Bootstrap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서버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및 데이터베이스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: AWS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SQL lite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7746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55728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active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281557" y="3096852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2799" y="1222646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input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3" y="561850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697" y="2392585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1037">
            <a:extLst>
              <a:ext uri="{FF2B5EF4-FFF2-40B4-BE49-F238E27FC236}">
                <a16:creationId xmlns:a16="http://schemas.microsoft.com/office/drawing/2014/main" xmlns="" id="{4CDC686E-61D5-4936-87CD-BE51A0D5CCE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779692" y="3429000"/>
            <a:ext cx="2736715" cy="417389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2270697" y="4871853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16407" y="2828835"/>
            <a:ext cx="1798537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Component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Interface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Database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0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9326" y="694748"/>
            <a:ext cx="126669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7932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B0004C5-4657-48D2-9C1A-4C57D837C791}"/>
              </a:ext>
            </a:extLst>
          </p:cNvPr>
          <p:cNvGrpSpPr/>
          <p:nvPr/>
        </p:nvGrpSpPr>
        <p:grpSpPr>
          <a:xfrm>
            <a:off x="197170" y="2809519"/>
            <a:ext cx="8749660" cy="2338590"/>
            <a:chOff x="229230" y="2260879"/>
            <a:chExt cx="8749660" cy="2338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230" y="2263230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제품을 항목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인기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최신순서로 나열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81773" y="2260880"/>
              <a:ext cx="284457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유기견의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분양 정보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희망자 댓글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91266" y="2260879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반려동물 건강 상담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다양한 고민 논의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4C21395-CA6A-46CE-8DCC-DDE6AA2EBAA3}"/>
              </a:ext>
            </a:extLst>
          </p:cNvPr>
          <p:cNvGrpSpPr/>
          <p:nvPr/>
        </p:nvGrpSpPr>
        <p:grpSpPr>
          <a:xfrm>
            <a:off x="748398" y="2198589"/>
            <a:ext cx="7666027" cy="369332"/>
            <a:chOff x="1766699" y="1546474"/>
            <a:chExt cx="5392036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766699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용품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305D61A-F08F-4236-B2C0-CC2DD2395F38}"/>
                </a:ext>
              </a:extLst>
            </p:cNvPr>
            <p:cNvSpPr txBox="1"/>
            <p:nvPr/>
          </p:nvSpPr>
          <p:spPr>
            <a:xfrm>
              <a:off x="4153979" y="1546474"/>
              <a:ext cx="617477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itchFamily="50" charset="-127"/>
                  <a:ea typeface="나눔고딕 ExtraBold" pitchFamily="50" charset="-127"/>
                </a:rPr>
                <a:t>분양</a:t>
              </a:r>
              <a:endParaRPr lang="ko-KR" altLang="en-US" spc="-150" dirty="0">
                <a:solidFill>
                  <a:srgbClr val="042A54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6FCCC84-F482-4028-9157-B9E6B28C23A5}"/>
                </a:ext>
              </a:extLst>
            </p:cNvPr>
            <p:cNvSpPr txBox="1"/>
            <p:nvPr/>
          </p:nvSpPr>
          <p:spPr>
            <a:xfrm>
              <a:off x="6076387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상담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5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2413" y="694748"/>
            <a:ext cx="9605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Interface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3241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8EACFC6-364D-428F-8A73-6D400DA9F108}"/>
              </a:ext>
            </a:extLst>
          </p:cNvPr>
          <p:cNvGrpSpPr/>
          <p:nvPr/>
        </p:nvGrpSpPr>
        <p:grpSpPr>
          <a:xfrm>
            <a:off x="197170" y="2809519"/>
            <a:ext cx="8749660" cy="2338590"/>
            <a:chOff x="229230" y="2260879"/>
            <a:chExt cx="8749660" cy="2338590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xmlns="" id="{71AADB8C-DE43-4134-AB18-C4A053A71ED1}"/>
                </a:ext>
              </a:extLst>
            </p:cNvPr>
            <p:cNvSpPr/>
            <p:nvPr/>
          </p:nvSpPr>
          <p:spPr>
            <a:xfrm>
              <a:off x="229230" y="2263230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ko-KR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Pet </a:t>
              </a:r>
              <a:r>
                <a:rPr lang="en-US" altLang="ko-KR" sz="2400" b="1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Friends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와 </a:t>
              </a:r>
              <a:endParaRPr lang="en-US" altLang="ko-KR" sz="2400" b="1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 fontAlgn="base"/>
              <a:r>
                <a:rPr lang="ko-KR" altLang="en-US" sz="2400" b="1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비슷한 화면을 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구성</a:t>
              </a:r>
            </a:p>
          </p:txBody>
        </p:sp>
        <p:sp>
          <p:nvSpPr>
            <p:cNvPr id="30" name="모서리가 둥근 직사각형 21">
              <a:extLst>
                <a:ext uri="{FF2B5EF4-FFF2-40B4-BE49-F238E27FC236}">
                  <a16:creationId xmlns:a16="http://schemas.microsoft.com/office/drawing/2014/main" xmlns="" id="{AC06E118-2418-49BB-8001-00881A11B601}"/>
                </a:ext>
              </a:extLst>
            </p:cNvPr>
            <p:cNvSpPr/>
            <p:nvPr/>
          </p:nvSpPr>
          <p:spPr>
            <a:xfrm>
              <a:off x="3181772" y="2260880"/>
              <a:ext cx="284457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입양을 위한 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 fontAlgn="base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사진 및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설명</a:t>
              </a:r>
            </a:p>
          </p:txBody>
        </p:sp>
        <p:sp>
          <p:nvSpPr>
            <p:cNvPr id="31" name="모서리가 둥근 직사각형 22">
              <a:extLst>
                <a:ext uri="{FF2B5EF4-FFF2-40B4-BE49-F238E27FC236}">
                  <a16:creationId xmlns:a16="http://schemas.microsoft.com/office/drawing/2014/main" xmlns="" id="{026F551F-FE7A-4D13-84E8-2A9166644959}"/>
                </a:ext>
              </a:extLst>
            </p:cNvPr>
            <p:cNvSpPr/>
            <p:nvPr/>
          </p:nvSpPr>
          <p:spPr>
            <a:xfrm>
              <a:off x="6191266" y="2260879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상담하는 페이지</a:t>
              </a:r>
              <a:endParaRPr lang="en-US" altLang="ko-KR" sz="2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커뮤니티 토론</a:t>
              </a:r>
              <a:endParaRPr lang="en-US" altLang="ko-KR" sz="2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A4C21395-CA6A-46CE-8DCC-DDE6AA2EBAA3}"/>
              </a:ext>
            </a:extLst>
          </p:cNvPr>
          <p:cNvGrpSpPr/>
          <p:nvPr/>
        </p:nvGrpSpPr>
        <p:grpSpPr>
          <a:xfrm>
            <a:off x="748398" y="2198589"/>
            <a:ext cx="7666027" cy="369332"/>
            <a:chOff x="1766699" y="1546474"/>
            <a:chExt cx="539203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766699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용품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305D61A-F08F-4236-B2C0-CC2DD2395F38}"/>
                </a:ext>
              </a:extLst>
            </p:cNvPr>
            <p:cNvSpPr txBox="1"/>
            <p:nvPr/>
          </p:nvSpPr>
          <p:spPr>
            <a:xfrm>
              <a:off x="4153979" y="1546474"/>
              <a:ext cx="617477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itchFamily="50" charset="-127"/>
                  <a:ea typeface="나눔고딕 ExtraBold" pitchFamily="50" charset="-127"/>
                </a:rPr>
                <a:t>분양</a:t>
              </a:r>
              <a:endParaRPr lang="ko-KR" altLang="en-US" spc="-150" dirty="0">
                <a:solidFill>
                  <a:srgbClr val="042A54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6FCCC84-F482-4028-9157-B9E6B28C23A5}"/>
                </a:ext>
              </a:extLst>
            </p:cNvPr>
            <p:cNvSpPr txBox="1"/>
            <p:nvPr/>
          </p:nvSpPr>
          <p:spPr>
            <a:xfrm>
              <a:off x="6076387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상담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1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86726" y="694748"/>
            <a:ext cx="105189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18672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2604" y="2089051"/>
            <a:ext cx="163859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반려 용품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322" y="2089048"/>
            <a:ext cx="861133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분양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1664" y="2089051"/>
            <a:ext cx="170271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반려 상담</a:t>
            </a:r>
            <a:endParaRPr lang="ko-KR" altLang="en-US" sz="2800" spc="-150" dirty="0">
              <a:solidFill>
                <a:srgbClr val="042A5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204834248" descr="EMB000054bc6c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9" y="4732255"/>
            <a:ext cx="2612802" cy="165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03094544" descr="EMB000054bc6c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3" y="2941448"/>
            <a:ext cx="2640728" cy="1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03095504" descr="EMB000054bc6c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55" y="2941448"/>
            <a:ext cx="2250766" cy="1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03095264" descr="EMB000054bc6c8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92" y="2941448"/>
            <a:ext cx="2433638" cy="1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64660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output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237440" y="5100552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689894" y="319385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1726276" y="1333319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750" y="2452099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2260530" y="4295251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75220" y="3662363"/>
            <a:ext cx="3215853" cy="92333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System architecture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Interface specification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Component specification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xmlns="" id="{03F5C48B-C25C-490D-99B3-EB0E3EDA58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5576" y="4130874"/>
            <a:ext cx="1939644" cy="183653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8755" y="694748"/>
            <a:ext cx="144783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98875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382" y="1442720"/>
            <a:ext cx="108234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반려 용품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49024768" descr="EMB00005e503a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96" y="2030952"/>
            <a:ext cx="3120024" cy="3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6626632" descr="EMB00005e503a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52" y="1963452"/>
            <a:ext cx="3224838" cy="39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8755" y="694748"/>
            <a:ext cx="144783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98875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16" y="1442720"/>
            <a:ext cx="617477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분양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9022368" descr="EMB00005e503a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8" y="2006858"/>
            <a:ext cx="3289335" cy="40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62446720" descr="EMB00005e503a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69" y="2089051"/>
            <a:ext cx="3849412" cy="399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4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03983" y="694748"/>
            <a:ext cx="141737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</a:t>
            </a:r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0398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4353" y="1442720"/>
            <a:ext cx="11144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반려 상담</a:t>
            </a:r>
            <a:endParaRPr lang="ko-KR" altLang="en-US" spc="-150" dirty="0">
              <a:solidFill>
                <a:srgbClr val="042A5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9024688" descr="EMB00005e503a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77" y="2089051"/>
            <a:ext cx="3077146" cy="415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2445760" descr="EMB00005e503a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089049"/>
            <a:ext cx="3246635" cy="415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5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149099" y="1694615"/>
            <a:ext cx="3248445" cy="3827355"/>
            <a:chOff x="4755399" y="1694615"/>
            <a:chExt cx="3248445" cy="3827355"/>
          </a:xfrm>
          <a:scene3d>
            <a:camera prst="obliqueTopLeft"/>
            <a:lightRig rig="threePt" dir="t"/>
          </a:scene3d>
        </p:grpSpPr>
        <p:sp>
          <p:nvSpPr>
            <p:cNvPr id="3" name="직사각형 2"/>
            <p:cNvSpPr/>
            <p:nvPr/>
          </p:nvSpPr>
          <p:spPr>
            <a:xfrm>
              <a:off x="4755399" y="177343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1599" y="1694615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65750" y="1694615"/>
              <a:ext cx="1666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Background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55399" y="2614858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1599" y="2536038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5750" y="2536038"/>
              <a:ext cx="2225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Overview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55399" y="3456281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1599" y="3377461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65750" y="3377461"/>
              <a:ext cx="10246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Design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55399" y="4297704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31599" y="4218884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65750" y="4218884"/>
              <a:ext cx="1826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Development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55399" y="513912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31599" y="5060305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65750" y="5060305"/>
              <a:ext cx="2638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Benefits and Effects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99453" y="1576881"/>
            <a:ext cx="986167" cy="897201"/>
            <a:chOff x="999453" y="1602281"/>
            <a:chExt cx="986167" cy="897201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109501" cy="461665"/>
            <a:chOff x="177139" y="302180"/>
            <a:chExt cx="21095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5" y="688182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2848"/>
            <a:ext cx="174429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2675" y="5640584"/>
            <a:ext cx="8819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Hosting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Picture 10" descr="https://www.codingular.com/wp-content/uploads/2017/07/Amazon_web_services_E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124499"/>
            <a:ext cx="2239594" cy="12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연결선: 꺾임 1037">
            <a:extLst>
              <a:ext uri="{FF2B5EF4-FFF2-40B4-BE49-F238E27FC236}">
                <a16:creationId xmlns="" xmlns:a16="http://schemas.microsoft.com/office/drawing/2014/main" id="{4CDC686E-61D5-4936-87CD-BE51A0D5CCE5}"/>
              </a:ext>
            </a:extLst>
          </p:cNvPr>
          <p:cNvCxnSpPr>
            <a:cxnSpLocks/>
          </p:cNvCxnSpPr>
          <p:nvPr/>
        </p:nvCxnSpPr>
        <p:spPr>
          <a:xfrm>
            <a:off x="2616192" y="4645941"/>
            <a:ext cx="2129703" cy="736222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mysqlì ëí ì´ë¯¸ì§ ê²ìê²°ê³¼">
            <a:extLst>
              <a:ext uri="{FF2B5EF4-FFF2-40B4-BE49-F238E27FC236}">
                <a16:creationId xmlns="" xmlns:a16="http://schemas.microsoft.com/office/drawing/2014/main" id="{0EB3A587-1E86-4D5B-A4B3-A3DFC8D8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33" y="4405414"/>
            <a:ext cx="2359826" cy="12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71846" y="5628078"/>
            <a:ext cx="7633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DBMS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83779" y="3141667"/>
            <a:ext cx="0" cy="1110435"/>
          </a:xfrm>
          <a:prstGeom prst="line">
            <a:avLst/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44295" y="3482084"/>
            <a:ext cx="3196609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E-commerce Syste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3893618" y="3329188"/>
            <a:ext cx="1972161" cy="1316753"/>
          </a:xfrm>
          <a:prstGeom prst="line">
            <a:avLst/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Blue and gray logo illustration, Computer network Computer Icons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" descr="14 Cool Ecommerce Templates And Themes for Online Pets Products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Picture 4" descr="Animal, dog, ecommerce, pet, pets, shop, shopping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5" y="1886360"/>
            <a:ext cx="1848623" cy="18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8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0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12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Pets for Adoption at Abandoned Animal Rescue, in Magnolia, TX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99" y="1647394"/>
            <a:ext cx="1535960" cy="15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766572" y="3001015"/>
            <a:ext cx="10054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CALL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4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5" y="694748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74429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8374" y="1722035"/>
            <a:ext cx="174429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2427" y="1722035"/>
            <a:ext cx="150970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onvert all tables in a MySQL database to utf8_general_ci – @sepdek'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18" y="4365385"/>
            <a:ext cx="1877167" cy="12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blog.pheonixsolutions.com/wp-content/uploads/2019/03/python-plus-django-1-1024x6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92593"/>
            <a:ext cx="2098979" cy="123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 (front-end framework)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8" y="2564451"/>
            <a:ext cx="2103326" cy="21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mazon EC2 Systems Manager Available in Additional AWS Regions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Amazon EC2 Systems Manager Available in Additional AWS Regions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2D265E-E5AC-48DB-8ADB-CA5355D0723B}"/>
              </a:ext>
            </a:extLst>
          </p:cNvPr>
          <p:cNvSpPr txBox="1"/>
          <p:nvPr/>
        </p:nvSpPr>
        <p:spPr>
          <a:xfrm>
            <a:off x="4104042" y="2904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6C81D8A-11AC-450A-948A-F64ADB12A807}"/>
              </a:ext>
            </a:extLst>
          </p:cNvPr>
          <p:cNvSpPr/>
          <p:nvPr/>
        </p:nvSpPr>
        <p:spPr>
          <a:xfrm>
            <a:off x="5923042" y="3562024"/>
            <a:ext cx="657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4C29363-CCD3-4229-BA46-24471A309570}"/>
              </a:ext>
            </a:extLst>
          </p:cNvPr>
          <p:cNvCxnSpPr>
            <a:cxnSpLocks/>
          </p:cNvCxnSpPr>
          <p:nvPr/>
        </p:nvCxnSpPr>
        <p:spPr>
          <a:xfrm>
            <a:off x="4104042" y="2509420"/>
            <a:ext cx="0" cy="3353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109501" cy="461665"/>
            <a:chOff x="177139" y="302180"/>
            <a:chExt cx="21095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9" y="694748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74429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1096" y="1535296"/>
            <a:ext cx="370761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Additional API &amp; Library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https://t1.daumcdn.net/cfile/tistory/9901BE405AB99BA9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6" y="2345068"/>
            <a:ext cx="3742418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vent (@gevent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19" y="2169996"/>
            <a:ext cx="1791155" cy="179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ro to Pandas and Numpy: Basic Tutorials Part 6 - Abhishek V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9" y="4327311"/>
            <a:ext cx="28003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I 끌고 오기 : 네이버 포스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7" y="4766669"/>
            <a:ext cx="4084882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248978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Incremental Development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467781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215239" y="2626112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Specification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4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2640519" y="2626112"/>
            <a:ext cx="1727374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Development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5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5094762" y="2626110"/>
            <a:ext cx="1648937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Integration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6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7446076" y="2626111"/>
            <a:ext cx="1477488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Acceptance Test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951264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503964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850082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로 구부러진 화살표 4"/>
          <p:cNvSpPr/>
          <p:nvPr/>
        </p:nvSpPr>
        <p:spPr>
          <a:xfrm>
            <a:off x="3789956" y="1600200"/>
            <a:ext cx="1590556" cy="849086"/>
          </a:xfrm>
          <a:prstGeom prst="curvedDown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5400000">
            <a:off x="4112078" y="3377293"/>
            <a:ext cx="783772" cy="1368878"/>
          </a:xfrm>
          <a:prstGeom prst="curvedLef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3890" y="4847099"/>
            <a:ext cx="793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고딕 ExtraBold" pitchFamily="50" charset="-127"/>
                <a:ea typeface="나눔고딕 ExtraBold" pitchFamily="50" charset="-127"/>
              </a:rPr>
              <a:t>Incremental Development seems to be the best way to develop team’s project</a:t>
            </a:r>
            <a:endParaRPr lang="ko-KR" altLang="en-US" sz="28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25997" y="694748"/>
            <a:ext cx="97334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Schedule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25997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3">
            <a:extLst>
              <a:ext uri="{FF2B5EF4-FFF2-40B4-BE49-F238E27FC236}">
                <a16:creationId xmlns="" xmlns:a16="http://schemas.microsoft.com/office/drawing/2014/main" id="{91812973-0673-424D-9712-0162B3E3B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330255"/>
              </p:ext>
            </p:extLst>
          </p:nvPr>
        </p:nvGraphicFramePr>
        <p:xfrm>
          <a:off x="505610" y="1396999"/>
          <a:ext cx="8025208" cy="458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040">
                  <a:extLst>
                    <a:ext uri="{9D8B030D-6E8A-4147-A177-3AD203B41FA5}">
                      <a16:colId xmlns="" xmlns:a16="http://schemas.microsoft.com/office/drawing/2014/main" val="1883643979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282908734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3746305238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476834855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2539149072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3811834200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726981948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4050178093"/>
                    </a:ext>
                  </a:extLst>
                </a:gridCol>
                <a:gridCol w="802521">
                  <a:extLst>
                    <a:ext uri="{9D8B030D-6E8A-4147-A177-3AD203B41FA5}">
                      <a16:colId xmlns="" xmlns:a16="http://schemas.microsoft.com/office/drawing/2014/main" val="460029319"/>
                    </a:ext>
                  </a:extLst>
                </a:gridCol>
              </a:tblGrid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Week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8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9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10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11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12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13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14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15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1501761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Requirement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581177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Design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90034129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System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01226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Integration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80142763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Validation &amp;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Verification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9205321"/>
                  </a:ext>
                </a:extLst>
              </a:tr>
            </a:tbl>
          </a:graphicData>
        </a:graphic>
      </p:graphicFrame>
      <p:sp>
        <p:nvSpPr>
          <p:cNvPr id="49" name="화살표: 줄무늬가 있는 오른쪽 48">
            <a:extLst>
              <a:ext uri="{FF2B5EF4-FFF2-40B4-BE49-F238E27FC236}">
                <a16:creationId xmlns="" xmlns:a16="http://schemas.microsoft.com/office/drawing/2014/main" id="{539BF1DF-D9BB-4D5C-AB90-0AB3C33195AC}"/>
              </a:ext>
            </a:extLst>
          </p:cNvPr>
          <p:cNvSpPr/>
          <p:nvPr/>
        </p:nvSpPr>
        <p:spPr>
          <a:xfrm>
            <a:off x="2225997" y="2193876"/>
            <a:ext cx="1420845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줄무늬가 있는 오른쪽 51">
            <a:extLst>
              <a:ext uri="{FF2B5EF4-FFF2-40B4-BE49-F238E27FC236}">
                <a16:creationId xmlns="" xmlns:a16="http://schemas.microsoft.com/office/drawing/2014/main" id="{67971B8F-150F-4483-8E32-0D466D9DDAA9}"/>
              </a:ext>
            </a:extLst>
          </p:cNvPr>
          <p:cNvSpPr/>
          <p:nvPr/>
        </p:nvSpPr>
        <p:spPr>
          <a:xfrm>
            <a:off x="7029704" y="5267893"/>
            <a:ext cx="1420845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줄무늬가 있는 오른쪽 52">
            <a:extLst>
              <a:ext uri="{FF2B5EF4-FFF2-40B4-BE49-F238E27FC236}">
                <a16:creationId xmlns="" xmlns:a16="http://schemas.microsoft.com/office/drawing/2014/main" id="{16F01CCE-9E34-4A48-906A-959D5BA53A0E}"/>
              </a:ext>
            </a:extLst>
          </p:cNvPr>
          <p:cNvSpPr/>
          <p:nvPr/>
        </p:nvSpPr>
        <p:spPr>
          <a:xfrm>
            <a:off x="4572000" y="3716378"/>
            <a:ext cx="2162287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줄무늬가 있는 오른쪽 53">
            <a:extLst>
              <a:ext uri="{FF2B5EF4-FFF2-40B4-BE49-F238E27FC236}">
                <a16:creationId xmlns="" xmlns:a16="http://schemas.microsoft.com/office/drawing/2014/main" id="{F3E6AA04-F466-4025-B9E9-DAA4BC44785C}"/>
              </a:ext>
            </a:extLst>
          </p:cNvPr>
          <p:cNvSpPr/>
          <p:nvPr/>
        </p:nvSpPr>
        <p:spPr>
          <a:xfrm>
            <a:off x="5423647" y="4498849"/>
            <a:ext cx="2162287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="" xmlns:a16="http://schemas.microsoft.com/office/drawing/2014/main" id="{2804D099-960A-4060-9B8F-18972BC21116}"/>
              </a:ext>
            </a:extLst>
          </p:cNvPr>
          <p:cNvSpPr/>
          <p:nvPr/>
        </p:nvSpPr>
        <p:spPr>
          <a:xfrm>
            <a:off x="3025381" y="2933742"/>
            <a:ext cx="2985666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5620" y="694748"/>
            <a:ext cx="9541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Modules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35620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117810" y="1809673"/>
            <a:ext cx="7033524" cy="2782198"/>
            <a:chOff x="1160146" y="2244293"/>
            <a:chExt cx="7033524" cy="2782198"/>
          </a:xfrm>
        </p:grpSpPr>
        <p:grpSp>
          <p:nvGrpSpPr>
            <p:cNvPr id="34" name="그룹 33"/>
            <p:cNvGrpSpPr/>
            <p:nvPr/>
          </p:nvGrpSpPr>
          <p:grpSpPr>
            <a:xfrm>
              <a:off x="1160151" y="2244293"/>
              <a:ext cx="7012248" cy="830997"/>
              <a:chOff x="1160151" y="2244293"/>
              <a:chExt cx="7012248" cy="830997"/>
            </a:xfrm>
          </p:grpSpPr>
          <p:sp>
            <p:nvSpPr>
              <p:cNvPr id="41" name="평행 사변형 40"/>
              <p:cNvSpPr/>
              <p:nvPr/>
            </p:nvSpPr>
            <p:spPr>
              <a:xfrm flipH="1">
                <a:off x="1448181" y="2407764"/>
                <a:ext cx="6724218" cy="504056"/>
              </a:xfrm>
              <a:prstGeom prst="parallelogram">
                <a:avLst>
                  <a:gd name="adj" fmla="val 8834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60151" y="2244293"/>
                <a:ext cx="6480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나눔스퀘어" charset="-127"/>
                    <a:ea typeface="나눔스퀘어" charset="-127"/>
                  </a:rPr>
                  <a:t>1</a:t>
                </a:r>
                <a:r>
                  <a:rPr lang="en-US" altLang="ko-KR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charset="-127"/>
                    <a:ea typeface="나눔스퀘어" charset="-127"/>
                  </a:rPr>
                  <a:t>.</a:t>
                </a:r>
                <a:endPara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charset="-127"/>
                  <a:ea typeface="나눔스퀘어" charset="-127"/>
                </a:endParaRPr>
              </a:p>
            </p:txBody>
          </p:sp>
        </p:grpSp>
        <p:sp>
          <p:nvSpPr>
            <p:cNvPr id="35" name="평행 사변형 34"/>
            <p:cNvSpPr/>
            <p:nvPr/>
          </p:nvSpPr>
          <p:spPr>
            <a:xfrm flipH="1">
              <a:off x="1469446" y="3382222"/>
              <a:ext cx="6724224" cy="504056"/>
            </a:xfrm>
            <a:prstGeom prst="parallelogram">
              <a:avLst>
                <a:gd name="adj" fmla="val 883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60146" y="3218751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" charset="-127"/>
                  <a:ea typeface="나눔스퀘어" charset="-127"/>
                </a:rPr>
                <a:t>2.</a:t>
              </a:r>
              <a:endParaRPr lang="ko-KR" altLang="en-US" sz="4800" dirty="0">
                <a:latin typeface="나눔스퀘어" charset="-127"/>
                <a:ea typeface="나눔스퀘어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 flipH="1">
              <a:off x="1448181" y="4358965"/>
              <a:ext cx="6724218" cy="504056"/>
            </a:xfrm>
            <a:prstGeom prst="parallelogram">
              <a:avLst>
                <a:gd name="adj" fmla="val 883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0151" y="4195494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" charset="-127"/>
                  <a:ea typeface="나눔스퀘어" charset="-127"/>
                </a:rPr>
                <a:t>3</a:t>
              </a:r>
              <a:r>
                <a:rPr lang="en-US" altLang="ko-KR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charset="-127"/>
                  <a:ea typeface="나눔스퀘어" charset="-127"/>
                </a:rPr>
                <a:t>.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charset="-127"/>
                <a:ea typeface="나눔스퀘어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65887" y="2049864"/>
            <a:ext cx="62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수집 및 상품 추천 기능이 있는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Ecommerce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플랫폼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887" y="3034602"/>
            <a:ext cx="62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5887" y="3034602"/>
            <a:ext cx="59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유기동물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를 활용한 맞춤형 고객 관리 시스템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8285" y="4015134"/>
            <a:ext cx="59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수의사 상담과 실시간 의견교환이 가능한 커뮤니티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914978" cy="461665"/>
            <a:chOff x="177139" y="302180"/>
            <a:chExt cx="29149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87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Benefits and Effects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Asana Apps and Integrations · As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29" y="1811381"/>
            <a:ext cx="2877012" cy="28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eamless integr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8" y="18308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3095" y="4853354"/>
            <a:ext cx="4913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 pitchFamily="50" charset="-127"/>
                <a:ea typeface="나눔스퀘어" pitchFamily="50" charset="-127"/>
              </a:rPr>
              <a:t>Platform Integration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Users do not have to access other sites 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to get different kinds of pet goods.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Easily Accessible, Web Based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ystem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77995" y="4853354"/>
            <a:ext cx="4732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 pitchFamily="50" charset="-127"/>
                <a:ea typeface="나눔스퀘어" pitchFamily="50" charset="-127"/>
              </a:rPr>
              <a:t>Service  Integration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Users can use various services which offered by hospital. Free pet health consulting guarantees customer convenience.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2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914978" cy="461665"/>
            <a:chOff x="177139" y="302180"/>
            <a:chExt cx="29149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87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Benefits and Effects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8457" y="4712117"/>
            <a:ext cx="587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Providing useful Decision making-Tools</a:t>
            </a: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Using big data, customer easily choose what to buy</a:t>
            </a:r>
          </a:p>
          <a:p>
            <a:endParaRPr lang="en-US" altLang="ko-KR" dirty="0" smtClean="0"/>
          </a:p>
        </p:txBody>
      </p:sp>
      <p:pic>
        <p:nvPicPr>
          <p:cNvPr id="4098" name="Picture 2" descr="Customer Choice Line Icon Stock Illustration - Download Image Now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09" y="1066370"/>
            <a:ext cx="3645746" cy="36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776909" cy="461665"/>
            <a:chOff x="177139" y="302180"/>
            <a:chExt cx="177690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738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References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6928" y="1566153"/>
            <a:ext cx="8190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3"/>
              </a:rPr>
              <a:t>https://www.pet-friends.co.kr/#/main/tab/2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4"/>
              </a:rPr>
              <a:t>https://www.mysql.com/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5"/>
              </a:rPr>
              <a:t>https://www.animal.go.kr/front/awtis/public/publicList.do?menuNo=1000000055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6"/>
              </a:rPr>
              <a:t>https://mirakle.mk.co.kr/view.php?year=2020&amp;no=433586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60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888856" y="1736375"/>
            <a:ext cx="3754908" cy="76105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94361" y="2742853"/>
            <a:ext cx="2355279" cy="1345406"/>
            <a:chOff x="3394361" y="2742853"/>
            <a:chExt cx="2355279" cy="1345406"/>
          </a:xfrm>
          <a:scene3d>
            <a:camera prst="obliqueTopLef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4479634" y="3201085"/>
              <a:ext cx="184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79634" y="3785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45919" y="2806353"/>
              <a:ext cx="20521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endParaRPr lang="en-US" altLang="ko-KR" sz="3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27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5157387" cy="461665"/>
            <a:chOff x="177139" y="302180"/>
            <a:chExt cx="5157387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119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(1) : </a:t>
              </a:r>
              <a:r>
                <a:rPr lang="ko-KR" altLang="en-US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급증하는 </a:t>
              </a:r>
              <a:r>
                <a:rPr lang="ko-KR" altLang="en-US" sz="2400" b="1" spc="-150" dirty="0" err="1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펫시장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규모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1938" y="694748"/>
            <a:ext cx="13676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펫코노미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시대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9A6E9DB-363A-4D30-B537-6B9584409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64" t="987" r="15434" b="79070"/>
          <a:stretch/>
        </p:blipFill>
        <p:spPr>
          <a:xfrm>
            <a:off x="215239" y="1662976"/>
            <a:ext cx="4955203" cy="17488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AECDCE2-CAE1-46D5-BCE9-442753D05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53"/>
          <a:stretch/>
        </p:blipFill>
        <p:spPr>
          <a:xfrm>
            <a:off x="514691" y="3582093"/>
            <a:ext cx="6885818" cy="2427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6B45F5-6945-4050-B6FC-ECCB1F0D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348" y="1661110"/>
            <a:ext cx="3251961" cy="1814371"/>
          </a:xfrm>
          <a:prstGeom prst="rect">
            <a:avLst/>
          </a:prstGeom>
        </p:spPr>
      </p:pic>
      <p:sp>
        <p:nvSpPr>
          <p:cNvPr id="19" name="TextBox 25">
            <a:extLst>
              <a:ext uri="{FF2B5EF4-FFF2-40B4-BE49-F238E27FC236}">
                <a16:creationId xmlns:a16="http://schemas.microsoft.com/office/drawing/2014/main" xmlns="" id="{7A5F0CA2-31E6-4A3F-B55C-552674057CE0}"/>
              </a:ext>
            </a:extLst>
          </p:cNvPr>
          <p:cNvSpPr txBox="1">
            <a:spLocks noChangeArrowheads="1"/>
          </p:cNvSpPr>
          <p:nvPr/>
        </p:nvSpPr>
        <p:spPr>
          <a:xfrm>
            <a:off x="514691" y="1775058"/>
            <a:ext cx="2058180" cy="188153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xmlns="" id="{7F275ACA-0B0F-4593-B097-25BA19CA7DF7}"/>
              </a:ext>
            </a:extLst>
          </p:cNvPr>
          <p:cNvSpPr txBox="1">
            <a:spLocks noChangeArrowheads="1"/>
          </p:cNvSpPr>
          <p:nvPr/>
        </p:nvSpPr>
        <p:spPr>
          <a:xfrm>
            <a:off x="4199316" y="3720353"/>
            <a:ext cx="623696" cy="290325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4144289" cy="461665"/>
            <a:chOff x="177139" y="302180"/>
            <a:chExt cx="414428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4106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(2)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수요의 다양화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1938" y="694748"/>
            <a:ext cx="426751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단순 식품 구매를 넘어 맞춤형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참여형 서비스까지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71E2120-C553-43E3-A30D-C87FA603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6" t="13551" r="8063" b="11420"/>
          <a:stretch/>
        </p:blipFill>
        <p:spPr>
          <a:xfrm>
            <a:off x="388401" y="4016031"/>
            <a:ext cx="3197731" cy="2034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3115D7-868D-4808-9729-34FD60D0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32" y="2106974"/>
            <a:ext cx="2871407" cy="29879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55B8DC6-2774-471D-9C7D-15A3E05FC9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4" t="18829" r="3370" b="5558"/>
          <a:stretch/>
        </p:blipFill>
        <p:spPr>
          <a:xfrm>
            <a:off x="388402" y="1739154"/>
            <a:ext cx="3164065" cy="20912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4903F42-46C7-4A05-AD7B-435CACF4CEFD}"/>
              </a:ext>
            </a:extLst>
          </p:cNvPr>
          <p:cNvSpPr/>
          <p:nvPr/>
        </p:nvSpPr>
        <p:spPr>
          <a:xfrm>
            <a:off x="3954388" y="5438882"/>
            <a:ext cx="618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펫 전용 샴푸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영양제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수제간식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의류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공기청정기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  </a:t>
            </a:r>
          </a:p>
          <a:p>
            <a:r>
              <a:rPr lang="ko-KR" altLang="en-US" spc="-150" dirty="0" err="1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펫파크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 구독서비스 등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48DB499-6598-42BC-8E36-7842BE593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15"/>
          <a:stretch/>
        </p:blipFill>
        <p:spPr>
          <a:xfrm>
            <a:off x="6457539" y="2067337"/>
            <a:ext cx="2195195" cy="2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7759060" cy="461665"/>
            <a:chOff x="177139" y="302180"/>
            <a:chExt cx="7759060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7720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(3)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프리미엄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트렌드를 기꺼이 소비하는 반려인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4903F42-46C7-4A05-AD7B-435CACF4CEFD}"/>
              </a:ext>
            </a:extLst>
          </p:cNvPr>
          <p:cNvSpPr/>
          <p:nvPr/>
        </p:nvSpPr>
        <p:spPr>
          <a:xfrm>
            <a:off x="907526" y="5654839"/>
            <a:ext cx="6407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가족과 같은 반려동물을 위한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웰빙식품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소비 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증가</a:t>
            </a:r>
            <a:endParaRPr lang="en-US" altLang="ko-KR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일명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‘</a:t>
            </a:r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곰돌이컷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’,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반려견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미용트렌드</a:t>
            </a:r>
            <a:endParaRPr lang="en-US" altLang="ko-KR" b="1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785537-BECC-4DC4-9DD1-C64244AF9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" t="538" r="2665" b="2436"/>
          <a:stretch/>
        </p:blipFill>
        <p:spPr>
          <a:xfrm>
            <a:off x="329370" y="1445995"/>
            <a:ext cx="4124607" cy="3998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01779E1-CCAE-4AEC-AF17-4CDC780A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-2648" r="17964" b="22235"/>
          <a:stretch/>
        </p:blipFill>
        <p:spPr>
          <a:xfrm>
            <a:off x="4569305" y="1372630"/>
            <a:ext cx="4124607" cy="4071699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xmlns="" id="{007D39EE-8571-4C62-BC45-D50FD2D151FA}"/>
              </a:ext>
            </a:extLst>
          </p:cNvPr>
          <p:cNvSpPr txBox="1">
            <a:spLocks noChangeArrowheads="1"/>
          </p:cNvSpPr>
          <p:nvPr/>
        </p:nvSpPr>
        <p:spPr>
          <a:xfrm>
            <a:off x="6077111" y="1445995"/>
            <a:ext cx="1306221" cy="257672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D35717-FFB6-496F-A6C5-50B618884520}"/>
              </a:ext>
            </a:extLst>
          </p:cNvPr>
          <p:cNvSpPr txBox="1"/>
          <p:nvPr/>
        </p:nvSpPr>
        <p:spPr>
          <a:xfrm>
            <a:off x="1341938" y="694748"/>
            <a:ext cx="258917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고급화 전략과 트렌드를 타다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0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5566152" cy="461665"/>
            <a:chOff x="177139" y="302180"/>
            <a:chExt cx="5566152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528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Background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(4)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컨텐츠 소비 증가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00409D4-98EB-4B98-9A6F-53018AA1A4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2533" r="6649" b="29388"/>
          <a:stretch/>
        </p:blipFill>
        <p:spPr>
          <a:xfrm>
            <a:off x="5669644" y="2168340"/>
            <a:ext cx="3200400" cy="42314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DE820EC-DB6F-41A4-986E-FB816A0F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70"/>
          <a:stretch/>
        </p:blipFill>
        <p:spPr>
          <a:xfrm>
            <a:off x="641188" y="4004148"/>
            <a:ext cx="4846096" cy="2298039"/>
          </a:xfrm>
          <a:prstGeom prst="rect">
            <a:avLst/>
          </a:prstGeom>
        </p:spPr>
      </p:pic>
      <p:pic>
        <p:nvPicPr>
          <p:cNvPr id="25" name="그림 24" descr="사진, 화면, 다른, 작은이(가) 표시된 사진&#10;&#10;자동 생성된 설명">
            <a:extLst>
              <a:ext uri="{FF2B5EF4-FFF2-40B4-BE49-F238E27FC236}">
                <a16:creationId xmlns:a16="http://schemas.microsoft.com/office/drawing/2014/main" xmlns="" id="{6BD0C95A-C312-452B-89AF-507AAFC1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" r="27518" b="53217"/>
          <a:stretch/>
        </p:blipFill>
        <p:spPr>
          <a:xfrm>
            <a:off x="3584364" y="1486887"/>
            <a:ext cx="2051697" cy="2435041"/>
          </a:xfrm>
          <a:prstGeom prst="rect">
            <a:avLst/>
          </a:prstGeom>
        </p:spPr>
      </p:pic>
      <p:pic>
        <p:nvPicPr>
          <p:cNvPr id="11" name="Picture 6" descr="C:\Users\LG\Documents\자료실\그림2.png">
            <a:extLst>
              <a:ext uri="{FF2B5EF4-FFF2-40B4-BE49-F238E27FC236}">
                <a16:creationId xmlns:a16="http://schemas.microsoft.com/office/drawing/2014/main" xmlns="" id="{281D2102-5839-47A9-9A30-1B7A7154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3948" y="4004148"/>
            <a:ext cx="1179531" cy="919760"/>
          </a:xfrm>
          <a:prstGeom prst="rect">
            <a:avLst/>
          </a:prstGeom>
          <a:noFill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2293D3A-8DF9-4AC4-A2D3-415BEC1C12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3" y="1542199"/>
            <a:ext cx="240899" cy="24089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4380547-968A-433E-9065-5ADCCDC2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5" t="1" r="16187" b="-74"/>
          <a:stretch/>
        </p:blipFill>
        <p:spPr>
          <a:xfrm>
            <a:off x="452460" y="1286438"/>
            <a:ext cx="3093917" cy="2635490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xmlns="" id="{84E02B38-35D1-4DBE-B17B-98D79E945992}"/>
              </a:ext>
            </a:extLst>
          </p:cNvPr>
          <p:cNvSpPr txBox="1">
            <a:spLocks noChangeArrowheads="1"/>
          </p:cNvSpPr>
          <p:nvPr/>
        </p:nvSpPr>
        <p:spPr>
          <a:xfrm>
            <a:off x="2264168" y="1420601"/>
            <a:ext cx="1260377" cy="242048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73FDCA5E-A1AE-43C2-815E-799C8ED1B430}"/>
              </a:ext>
            </a:extLst>
          </p:cNvPr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245137B-8D9E-4AE8-B065-BF28F94D68FE}"/>
              </a:ext>
            </a:extLst>
          </p:cNvPr>
          <p:cNvSpPr txBox="1"/>
          <p:nvPr/>
        </p:nvSpPr>
        <p:spPr>
          <a:xfrm>
            <a:off x="1341938" y="694748"/>
            <a:ext cx="304602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반려동물 관련 컨텐츠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팔로워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급증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5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6110724" cy="830997"/>
            <a:chOff x="177139" y="302180"/>
            <a:chExt cx="6110724" cy="830997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072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Overview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전용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E-commerce</a:t>
              </a:r>
              <a:endParaRPr lang="ko-KR" altLang="en-US" sz="2400" b="1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-76200" y="877534"/>
            <a:ext cx="166907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09C6B8-EE7D-45E8-A001-B5F610A86814}"/>
              </a:ext>
            </a:extLst>
          </p:cNvPr>
          <p:cNvSpPr txBox="1"/>
          <p:nvPr/>
        </p:nvSpPr>
        <p:spPr>
          <a:xfrm>
            <a:off x="1630975" y="725140"/>
            <a:ext cx="25506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하나의 플랫폼으로 통합하다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모서리가 둥근 직사각형 18">
            <a:extLst>
              <a:ext uri="{FF2B5EF4-FFF2-40B4-BE49-F238E27FC236}">
                <a16:creationId xmlns:a16="http://schemas.microsoft.com/office/drawing/2014/main" xmlns="" id="{59F968E1-FF34-4D79-9639-CFD408D800F1}"/>
              </a:ext>
            </a:extLst>
          </p:cNvPr>
          <p:cNvSpPr/>
          <p:nvPr/>
        </p:nvSpPr>
        <p:spPr>
          <a:xfrm>
            <a:off x="1194428" y="2236710"/>
            <a:ext cx="6479658" cy="77590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1)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반려용품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기존 펫 쇼핑몰에 빅데이터 추천을 더하다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xmlns="" id="{E9F5AAB4-1DD1-4D96-810D-35BABD2E8D95}"/>
              </a:ext>
            </a:extLst>
          </p:cNvPr>
          <p:cNvSpPr/>
          <p:nvPr/>
        </p:nvSpPr>
        <p:spPr>
          <a:xfrm>
            <a:off x="1194427" y="3450266"/>
            <a:ext cx="6479659" cy="77590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    2)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분양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입양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유기견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재분양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관련 정보</a:t>
            </a:r>
            <a:endParaRPr lang="en-US" altLang="ko-KR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5" name="모서리가 둥근 직사각형 18">
            <a:extLst>
              <a:ext uri="{FF2B5EF4-FFF2-40B4-BE49-F238E27FC236}">
                <a16:creationId xmlns:a16="http://schemas.microsoft.com/office/drawing/2014/main" xmlns="" id="{67578DF8-4B4A-43CA-8CE5-340B04FD3C20}"/>
              </a:ext>
            </a:extLst>
          </p:cNvPr>
          <p:cNvSpPr/>
          <p:nvPr/>
        </p:nvSpPr>
        <p:spPr>
          <a:xfrm>
            <a:off x="1194427" y="4624410"/>
            <a:ext cx="6479659" cy="83099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3)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반려상담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수의사와 실시간 건강 상담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커뮤니티 토론</a:t>
            </a:r>
          </a:p>
        </p:txBody>
      </p:sp>
    </p:spTree>
    <p:extLst>
      <p:ext uri="{BB962C8B-B14F-4D97-AF65-F5344CB8AC3E}">
        <p14:creationId xmlns:p14="http://schemas.microsoft.com/office/powerpoint/2010/main" val="38280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전자기기, 모니터, 스크린샷, 사진이(가) 표시된 사진&#10;&#10;자동 생성된 설명">
            <a:extLst>
              <a:ext uri="{FF2B5EF4-FFF2-40B4-BE49-F238E27FC236}">
                <a16:creationId xmlns:a16="http://schemas.microsoft.com/office/drawing/2014/main" xmlns="" id="{7522E513-04DD-4A39-8ADC-DADE81B99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" r="6355" b="37795"/>
          <a:stretch/>
        </p:blipFill>
        <p:spPr>
          <a:xfrm>
            <a:off x="6913407" y="4239284"/>
            <a:ext cx="1979617" cy="2205920"/>
          </a:xfrm>
          <a:prstGeom prst="rect">
            <a:avLst/>
          </a:prstGeom>
        </p:spPr>
      </p:pic>
      <p:grpSp>
        <p:nvGrpSpPr>
          <p:cNvPr id="1063" name="그룹 1062"/>
          <p:cNvGrpSpPr/>
          <p:nvPr/>
        </p:nvGrpSpPr>
        <p:grpSpPr>
          <a:xfrm>
            <a:off x="177139" y="302180"/>
            <a:ext cx="6820791" cy="461665"/>
            <a:chOff x="177139" y="302180"/>
            <a:chExt cx="682079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782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Project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Overview (1)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: </a:t>
              </a:r>
              <a:r>
                <a:rPr lang="ko-KR" altLang="en-US" sz="2400" b="1" spc="-150" dirty="0" err="1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분산화된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서비스 플랫폼의 개선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1006789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A282618-94A4-4C75-8174-51C27CCA6E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" t="300" r="7045" b="62524"/>
          <a:stretch/>
        </p:blipFill>
        <p:spPr>
          <a:xfrm>
            <a:off x="6873343" y="5253509"/>
            <a:ext cx="2003699" cy="139548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51B765B-60E6-40E0-8A82-2C8C2FC68F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5" t="1425" r="2705" b="42256"/>
          <a:stretch/>
        </p:blipFill>
        <p:spPr>
          <a:xfrm>
            <a:off x="4715323" y="4228484"/>
            <a:ext cx="2203192" cy="2205920"/>
          </a:xfrm>
          <a:prstGeom prst="rect">
            <a:avLst/>
          </a:prstGeom>
        </p:spPr>
      </p:pic>
      <p:pic>
        <p:nvPicPr>
          <p:cNvPr id="20" name="그림 19" descr="모니터, 화면, 스크린샷, 전화이(가) 표시된 사진&#10;&#10;자동 생성된 설명">
            <a:extLst>
              <a:ext uri="{FF2B5EF4-FFF2-40B4-BE49-F238E27FC236}">
                <a16:creationId xmlns:a16="http://schemas.microsoft.com/office/drawing/2014/main" xmlns="" id="{1CAF9C22-59EE-4CFF-A094-EEA3D94F73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" b="64092"/>
          <a:stretch/>
        </p:blipFill>
        <p:spPr>
          <a:xfrm>
            <a:off x="4761579" y="5253509"/>
            <a:ext cx="2146804" cy="14105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D5439DC-FDAA-4AFD-A0B8-D98C9F54C989}"/>
              </a:ext>
            </a:extLst>
          </p:cNvPr>
          <p:cNvSpPr/>
          <p:nvPr/>
        </p:nvSpPr>
        <p:spPr>
          <a:xfrm>
            <a:off x="177139" y="4708081"/>
            <a:ext cx="708111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이미 존재하는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인터넷 쇼핑몰 </a:t>
            </a:r>
            <a:r>
              <a:rPr lang="en-US" altLang="ko-KR" sz="16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어플 </a:t>
            </a:r>
            <a:r>
              <a:rPr lang="en-US" altLang="ko-KR" sz="16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네이버카페</a:t>
            </a:r>
            <a:endParaRPr lang="en-US" altLang="ko-KR" sz="1600" u="sng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600" b="1" dirty="0">
                <a:latin typeface="나눔스퀘어" pitchFamily="50" charset="-127"/>
                <a:ea typeface="나눔스퀘어" pitchFamily="50" charset="-127"/>
              </a:rPr>
              <a:t>두 가지 이상을 함께 사용하는 사람들이</a:t>
            </a:r>
            <a:r>
              <a:rPr lang="en-US" altLang="ko-KR" sz="1600" b="1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dirty="0">
                <a:latin typeface="나눔스퀘어" pitchFamily="50" charset="-127"/>
                <a:ea typeface="나눔스퀘어" pitchFamily="50" charset="-127"/>
              </a:rPr>
              <a:t>많다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9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900" dirty="0">
                <a:highlight>
                  <a:srgbClr val="FFFF00"/>
                </a:highlight>
                <a:latin typeface="나눔스퀘어" pitchFamily="50" charset="-127"/>
                <a:ea typeface="나눔스퀘어" pitchFamily="50" charset="-127"/>
              </a:rPr>
              <a:t>통합된 플랫폼</a:t>
            </a:r>
            <a:r>
              <a:rPr lang="ko-KR" altLang="en-US" sz="1900" dirty="0">
                <a:latin typeface="나눔스퀘어" pitchFamily="50" charset="-127"/>
                <a:ea typeface="나눔스퀘어" pitchFamily="50" charset="-127"/>
              </a:rPr>
              <a:t>의 수요 발견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892EE6-1F52-4B0D-A9FB-3191797D1B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" t="619" r="37" b="36906"/>
          <a:stretch/>
        </p:blipFill>
        <p:spPr>
          <a:xfrm>
            <a:off x="175835" y="1232642"/>
            <a:ext cx="3535553" cy="297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092EEA-270A-40B8-B68A-1F478CC0A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3383" r="18143" b="20978"/>
          <a:stretch/>
        </p:blipFill>
        <p:spPr>
          <a:xfrm>
            <a:off x="4386469" y="960307"/>
            <a:ext cx="4472643" cy="2751743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:a16="http://schemas.microsoft.com/office/drawing/2014/main" xmlns="" id="{079490E4-E3E9-4F1B-ACF0-F4AC882C4608}"/>
              </a:ext>
            </a:extLst>
          </p:cNvPr>
          <p:cNvSpPr/>
          <p:nvPr/>
        </p:nvSpPr>
        <p:spPr>
          <a:xfrm>
            <a:off x="3711388" y="2393576"/>
            <a:ext cx="675081" cy="631995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xmlns="" id="{6B2604B6-D3E5-4957-B973-4C90D221FA5A}"/>
              </a:ext>
            </a:extLst>
          </p:cNvPr>
          <p:cNvSpPr/>
          <p:nvPr/>
        </p:nvSpPr>
        <p:spPr>
          <a:xfrm>
            <a:off x="6357558" y="3650061"/>
            <a:ext cx="661646" cy="583823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같음 기호 9">
            <a:extLst>
              <a:ext uri="{FF2B5EF4-FFF2-40B4-BE49-F238E27FC236}">
                <a16:creationId xmlns:a16="http://schemas.microsoft.com/office/drawing/2014/main" xmlns="" id="{CC520114-284E-4035-9E7A-BE2C67BFE989}"/>
              </a:ext>
            </a:extLst>
          </p:cNvPr>
          <p:cNvSpPr/>
          <p:nvPr/>
        </p:nvSpPr>
        <p:spPr>
          <a:xfrm>
            <a:off x="3557487" y="5883624"/>
            <a:ext cx="879912" cy="472830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7255204" cy="461665"/>
            <a:chOff x="177139" y="302180"/>
            <a:chExt cx="7255204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7217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Overview (2) : 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개방형 커뮤니티 기반 맞춤형 쇼핑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1006789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2CA3DE-AA04-4346-B698-FBB56488E828}"/>
              </a:ext>
            </a:extLst>
          </p:cNvPr>
          <p:cNvSpPr txBox="1"/>
          <p:nvPr/>
        </p:nvSpPr>
        <p:spPr>
          <a:xfrm>
            <a:off x="1341938" y="822123"/>
            <a:ext cx="640431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기존 네이버카페의 폐쇄적인 공동구매 대신 개방성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투명성 높인 구매시스템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C79B255-B752-49EB-BC5F-0E402F3A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" r="16658" b="44375"/>
          <a:stretch/>
        </p:blipFill>
        <p:spPr>
          <a:xfrm>
            <a:off x="369078" y="3094273"/>
            <a:ext cx="4023066" cy="2486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482863D-8B33-4B89-A5CB-BD51883E9F92}"/>
              </a:ext>
            </a:extLst>
          </p:cNvPr>
          <p:cNvSpPr/>
          <p:nvPr/>
        </p:nvSpPr>
        <p:spPr>
          <a:xfrm>
            <a:off x="262900" y="2124611"/>
            <a:ext cx="5250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기존 네이버카페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: </a:t>
            </a:r>
          </a:p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커뮤니티 및 정보공유 중심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 +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이벤트성 공동구매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단순 협찬에서 그치고 공동구매 비리 존재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3F07B00-AC4B-4311-AE05-FAA5B9A78479}"/>
              </a:ext>
            </a:extLst>
          </p:cNvPr>
          <p:cNvSpPr/>
          <p:nvPr/>
        </p:nvSpPr>
        <p:spPr>
          <a:xfrm>
            <a:off x="5159906" y="2352009"/>
            <a:ext cx="3794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빅데이터 통한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맞춤형 쇼핑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커뮤니티 및 부가적 정보제공 가능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9900BF12-AEFE-401B-B370-86715155B327}"/>
              </a:ext>
            </a:extLst>
          </p:cNvPr>
          <p:cNvSpPr/>
          <p:nvPr/>
        </p:nvSpPr>
        <p:spPr>
          <a:xfrm>
            <a:off x="4751858" y="4111957"/>
            <a:ext cx="595423" cy="4513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49024688" descr="EMB00005e503a33">
            <a:extLst>
              <a:ext uri="{FF2B5EF4-FFF2-40B4-BE49-F238E27FC236}">
                <a16:creationId xmlns:a16="http://schemas.microsoft.com/office/drawing/2014/main" xmlns="" id="{07AF57FF-A5E9-4ED3-BD80-AF44C0FC2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25388"/>
          <a:stretch/>
        </p:blipFill>
        <p:spPr bwMode="auto">
          <a:xfrm>
            <a:off x="5427387" y="3332409"/>
            <a:ext cx="3077146" cy="248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폭발: 8pt 6">
            <a:extLst>
              <a:ext uri="{FF2B5EF4-FFF2-40B4-BE49-F238E27FC236}">
                <a16:creationId xmlns:a16="http://schemas.microsoft.com/office/drawing/2014/main" xmlns="" id="{720DD980-781B-47CE-941F-63447BC9E533}"/>
              </a:ext>
            </a:extLst>
          </p:cNvPr>
          <p:cNvSpPr/>
          <p:nvPr/>
        </p:nvSpPr>
        <p:spPr>
          <a:xfrm rot="21007155">
            <a:off x="5310296" y="2959918"/>
            <a:ext cx="2983142" cy="2010683"/>
          </a:xfrm>
          <a:prstGeom prst="irregularSeal1">
            <a:avLst/>
          </a:prstGeom>
          <a:solidFill>
            <a:srgbClr val="FF33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PETKAGE</a:t>
            </a:r>
            <a:endParaRPr lang="ko-KR" altLang="en-US" sz="2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0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746</Words>
  <Application>Microsoft Office PowerPoint</Application>
  <PresentationFormat>화면 슬라이드 쇼(4:3)</PresentationFormat>
  <Paragraphs>222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6" baseType="lpstr">
      <vt:lpstr>굴림</vt:lpstr>
      <vt:lpstr>Arial</vt:lpstr>
      <vt:lpstr>SF Pro Display</vt:lpstr>
      <vt:lpstr>나눔스퀘어 ExtraBold</vt:lpstr>
      <vt:lpstr>나눔바른고딕</vt:lpstr>
      <vt:lpstr>Calibri</vt:lpstr>
      <vt:lpstr>나눔스퀘어 Bold</vt:lpstr>
      <vt:lpstr>Aharoni</vt:lpstr>
      <vt:lpstr>나눔고딕 ExtraBold</vt:lpstr>
      <vt:lpstr>맑은 고딕</vt:lpstr>
      <vt:lpstr>나눔스퀘어</vt:lpstr>
      <vt:lpstr>한컴 윤고딕 240</vt:lpstr>
      <vt:lpstr>나눔스퀘어라운드 ExtraBold</vt:lpstr>
      <vt:lpstr>Calibri Light</vt:lpstr>
      <vt:lpstr>나눔고딕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김준형</dc:creator>
  <cp:lastModifiedBy>PortaShun</cp:lastModifiedBy>
  <cp:revision>142</cp:revision>
  <dcterms:created xsi:type="dcterms:W3CDTF">2018-04-28T11:10:27Z</dcterms:created>
  <dcterms:modified xsi:type="dcterms:W3CDTF">2020-05-03T11:39:28Z</dcterms:modified>
</cp:coreProperties>
</file>